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17.gif" ContentType="image/gif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4"/>
  </p:notesMasterIdLst>
  <p:sldIdLst>
    <p:sldId id="256" r:id="rId2"/>
    <p:sldId id="294" r:id="rId3"/>
    <p:sldId id="295" r:id="rId4"/>
    <p:sldId id="296" r:id="rId5"/>
    <p:sldId id="297" r:id="rId6"/>
    <p:sldId id="298" r:id="rId7"/>
    <p:sldId id="299" r:id="rId8"/>
    <p:sldId id="307" r:id="rId9"/>
    <p:sldId id="300" r:id="rId10"/>
    <p:sldId id="309" r:id="rId11"/>
    <p:sldId id="310" r:id="rId12"/>
    <p:sldId id="311" r:id="rId13"/>
    <p:sldId id="301" r:id="rId14"/>
    <p:sldId id="312" r:id="rId15"/>
    <p:sldId id="302" r:id="rId16"/>
    <p:sldId id="313" r:id="rId17"/>
    <p:sldId id="281" r:id="rId18"/>
    <p:sldId id="284" r:id="rId19"/>
    <p:sldId id="292" r:id="rId20"/>
    <p:sldId id="304" r:id="rId21"/>
    <p:sldId id="279" r:id="rId22"/>
    <p:sldId id="305" r:id="rId23"/>
  </p:sldIdLst>
  <p:sldSz cx="9144000" cy="5143500" type="screen16x9"/>
  <p:notesSz cx="6858000" cy="9144000"/>
  <p:embeddedFontLst>
    <p:embeddedFont>
      <p:font typeface="Helvetica Neue" panose="020B0604020202020204" charset="0"/>
      <p:regular r:id="rId25"/>
      <p:bold r:id="rId26"/>
      <p:italic r:id="rId27"/>
      <p:boldItalic r:id="rId28"/>
    </p:embeddedFont>
    <p:embeddedFont>
      <p:font typeface="Titillium Web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ndows User" initials="WU" lastIdx="16" clrIdx="0"/>
  <p:cmAuthor id="1" name="Paloma RS" initials="PR" lastIdx="2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17" autoAdjust="0"/>
  </p:normalViewPr>
  <p:slideViewPr>
    <p:cSldViewPr>
      <p:cViewPr varScale="1">
        <p:scale>
          <a:sx n="106" d="100"/>
          <a:sy n="106" d="100"/>
        </p:scale>
        <p:origin x="-691" y="-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commentAuthors" Target="commentAuthor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5-04T09:10:47.056" idx="3">
    <p:pos x="10" y="10"/>
    <p:text>Esto lo saque de la pagina de wikipedia dedicada a R, habria que agregar el link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899264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dirty="0"/>
              <a:t>Among other </a:t>
            </a:r>
            <a:r>
              <a:rPr lang="en" dirty="0">
                <a:solidFill>
                  <a:srgbClr val="FF0000"/>
                </a:solidFill>
              </a:rPr>
              <a:t>bold moves</a:t>
            </a:r>
            <a:r>
              <a:rPr lang="en" dirty="0"/>
              <a:t>, in less than four months I: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dirty="0"/>
              <a:t>built my blog, 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dirty="0"/>
              <a:t>joined the R-Ladies Global community as one of the organisers for the Buenos Aires chapter, and 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dirty="0"/>
              <a:t>I got accepted to join the out-of-this-world NASA Datanaut Program a few days ago. 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I even answered a few Stack Overflow questions!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In this short period of time I have </a:t>
            </a:r>
            <a:r>
              <a:rPr lang="en" dirty="0">
                <a:solidFill>
                  <a:srgbClr val="FF0000"/>
                </a:solidFill>
              </a:rPr>
              <a:t>exposed myself </a:t>
            </a:r>
            <a:r>
              <a:rPr lang="en" dirty="0"/>
              <a:t>more than ever, but I feel this is what I am supposed to be doing. This makes me really really happy.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4634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dirty="0"/>
              <a:t/>
            </a:r>
            <a:br>
              <a:rPr lang="en" dirty="0"/>
            </a:br>
            <a:r>
              <a:rPr lang="en" dirty="0"/>
              <a:t/>
            </a:r>
            <a:br>
              <a:rPr lang="en" dirty="0"/>
            </a:br>
            <a:endParaRPr lang="en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/>
              <a:t>(not that I had any alternative!)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8839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Font typeface="Helvetica Neue"/>
              <a:buNone/>
              <a:defRPr sz="4800" b="1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>
              <a:spcBef>
                <a:spcPts val="0"/>
              </a:spcBef>
              <a:buClr>
                <a:srgbClr val="88398A"/>
              </a:buClr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indent="0">
              <a:spcBef>
                <a:spcPts val="0"/>
              </a:spcBef>
              <a:buClr>
                <a:srgbClr val="88398A"/>
              </a:buClr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indent="0">
              <a:spcBef>
                <a:spcPts val="0"/>
              </a:spcBef>
              <a:buClr>
                <a:srgbClr val="88398A"/>
              </a:buClr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indent="0">
              <a:spcBef>
                <a:spcPts val="0"/>
              </a:spcBef>
              <a:buClr>
                <a:srgbClr val="88398A"/>
              </a:buClr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indent="0">
              <a:spcBef>
                <a:spcPts val="0"/>
              </a:spcBef>
              <a:buClr>
                <a:srgbClr val="88398A"/>
              </a:buClr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indent="0">
              <a:spcBef>
                <a:spcPts val="0"/>
              </a:spcBef>
              <a:buClr>
                <a:srgbClr val="88398A"/>
              </a:buClr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indent="0">
              <a:spcBef>
                <a:spcPts val="0"/>
              </a:spcBef>
              <a:buClr>
                <a:srgbClr val="88398A"/>
              </a:buClr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indent="0">
              <a:spcBef>
                <a:spcPts val="0"/>
              </a:spcBef>
              <a:buClr>
                <a:srgbClr val="88398A"/>
              </a:buClr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pic>
        <p:nvPicPr>
          <p:cNvPr id="12" name="Shape 12" descr="downloa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8100" y="357498"/>
            <a:ext cx="2858574" cy="95189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/>
          <p:nvPr/>
        </p:nvSpPr>
        <p:spPr>
          <a:xfrm rot="5400000">
            <a:off x="4542249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692025" y="1584700"/>
            <a:ext cx="3407099" cy="321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2"/>
          </p:nvPr>
        </p:nvSpPr>
        <p:spPr>
          <a:xfrm>
            <a:off x="4244900" y="1584700"/>
            <a:ext cx="3407098" cy="321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" name="Shape 18"/>
          <p:cNvSpPr/>
          <p:nvPr/>
        </p:nvSpPr>
        <p:spPr>
          <a:xfrm>
            <a:off x="0" y="0"/>
            <a:ext cx="54300" cy="5143499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Shape 19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699" cy="653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4664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1261050" y="905750"/>
            <a:ext cx="5404499" cy="2744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3000" b="0" i="1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3000" b="0" i="1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3000" b="0" i="1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3000" b="0" i="1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3000" b="0" i="1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3000" b="0" i="1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3000" b="0" i="1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3000" b="0" i="1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3000" b="0" i="1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/>
          <p:nvPr/>
        </p:nvSpPr>
        <p:spPr>
          <a:xfrm>
            <a:off x="439872" y="589943"/>
            <a:ext cx="1957200" cy="65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25000"/>
              <a:buFont typeface="Helvetica Neue"/>
              <a:buNone/>
            </a:pPr>
            <a:r>
              <a:rPr lang="en" sz="9600" b="1" i="0" u="none" strike="noStrike" cap="none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</a:p>
        </p:txBody>
      </p:sp>
      <p:sp>
        <p:nvSpPr>
          <p:cNvPr id="32" name="Shape 32"/>
          <p:cNvSpPr/>
          <p:nvPr/>
        </p:nvSpPr>
        <p:spPr>
          <a:xfrm>
            <a:off x="0" y="0"/>
            <a:ext cx="54300" cy="5143499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Shape 33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699" cy="653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2902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 rot="5400000">
            <a:off x="4542249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Shape 22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425" y="186325"/>
            <a:ext cx="951899" cy="95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499" cy="314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Shape 37"/>
          <p:cNvSpPr/>
          <p:nvPr/>
        </p:nvSpPr>
        <p:spPr>
          <a:xfrm>
            <a:off x="0" y="0"/>
            <a:ext cx="54300" cy="5143499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" name="Shape 38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699" cy="65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 rtl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indent="0" rtl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indent="0" rtl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indent="0" rtl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indent="0" rtl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indent="0" rtl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indent="0" rtl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indent="0" rtl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92025" y="1610450"/>
            <a:ext cx="2257199" cy="331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3064884" y="1610450"/>
            <a:ext cx="2257199" cy="331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3"/>
          </p:nvPr>
        </p:nvSpPr>
        <p:spPr>
          <a:xfrm>
            <a:off x="5437746" y="1610450"/>
            <a:ext cx="2257199" cy="331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Shape 44"/>
          <p:cNvSpPr/>
          <p:nvPr/>
        </p:nvSpPr>
        <p:spPr>
          <a:xfrm>
            <a:off x="0" y="0"/>
            <a:ext cx="54300" cy="5143499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" name="Shape 45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699" cy="65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0" y="0"/>
            <a:ext cx="54300" cy="5143499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Shape 56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699" cy="65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background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>
            <a:off x="0" y="0"/>
            <a:ext cx="54300" cy="5143499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Shape 64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699" cy="65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499" cy="51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Font typeface="Helvetica Neue"/>
              <a:buNone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7" name="Shape 67"/>
          <p:cNvSpPr/>
          <p:nvPr/>
        </p:nvSpPr>
        <p:spPr>
          <a:xfrm>
            <a:off x="0" y="0"/>
            <a:ext cx="54300" cy="5143499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Shape 68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699" cy="65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655200" y="1417200"/>
            <a:ext cx="54300" cy="13632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8839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Shape 25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Font typeface="Helvetica Neue"/>
              <a:buNone/>
              <a:defRPr sz="3600" b="1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 rtl="0">
              <a:spcBef>
                <a:spcPts val="0"/>
              </a:spcBef>
              <a:buClr>
                <a:srgbClr val="88398A"/>
              </a:buClr>
              <a:buFont typeface="Titillium Web"/>
              <a:buNone/>
              <a:defRPr sz="3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indent="0" rtl="0">
              <a:spcBef>
                <a:spcPts val="0"/>
              </a:spcBef>
              <a:buClr>
                <a:srgbClr val="88398A"/>
              </a:buClr>
              <a:buFont typeface="Titillium Web"/>
              <a:buNone/>
              <a:defRPr sz="3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indent="0" rtl="0">
              <a:spcBef>
                <a:spcPts val="0"/>
              </a:spcBef>
              <a:buClr>
                <a:srgbClr val="88398A"/>
              </a:buClr>
              <a:buFont typeface="Titillium Web"/>
              <a:buNone/>
              <a:defRPr sz="3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indent="0" rtl="0">
              <a:spcBef>
                <a:spcPts val="0"/>
              </a:spcBef>
              <a:buClr>
                <a:srgbClr val="88398A"/>
              </a:buClr>
              <a:buFont typeface="Titillium Web"/>
              <a:buNone/>
              <a:defRPr sz="3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indent="0" rtl="0">
              <a:spcBef>
                <a:spcPts val="0"/>
              </a:spcBef>
              <a:buClr>
                <a:srgbClr val="88398A"/>
              </a:buClr>
              <a:buFont typeface="Titillium Web"/>
              <a:buNone/>
              <a:defRPr sz="3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indent="0" rtl="0">
              <a:spcBef>
                <a:spcPts val="0"/>
              </a:spcBef>
              <a:buClr>
                <a:srgbClr val="88398A"/>
              </a:buClr>
              <a:buFont typeface="Titillium Web"/>
              <a:buNone/>
              <a:defRPr sz="3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indent="0" rtl="0">
              <a:spcBef>
                <a:spcPts val="0"/>
              </a:spcBef>
              <a:buClr>
                <a:srgbClr val="88398A"/>
              </a:buClr>
              <a:buFont typeface="Titillium Web"/>
              <a:buNone/>
              <a:defRPr sz="3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indent="0" rtl="0">
              <a:spcBef>
                <a:spcPts val="0"/>
              </a:spcBef>
              <a:buClr>
                <a:srgbClr val="88398A"/>
              </a:buClr>
              <a:buFont typeface="Titillium Web"/>
              <a:buNone/>
              <a:defRPr sz="3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19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27" name="Shape 27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425" y="186325"/>
            <a:ext cx="951899" cy="95189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/>
          <p:nvPr/>
        </p:nvSpPr>
        <p:spPr>
          <a:xfrm rot="5400000">
            <a:off x="4542249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2139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half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Font typeface="Helvetica Neue"/>
              <a:buNone/>
              <a:defRPr sz="2600" b="1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 rtl="0">
              <a:spcBef>
                <a:spcPts val="0"/>
              </a:spcBef>
              <a:buClr>
                <a:srgbClr val="88398A"/>
              </a:buClr>
              <a:buFont typeface="Titillium Web"/>
              <a:buNone/>
              <a:defRPr sz="2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indent="0" rtl="0">
              <a:spcBef>
                <a:spcPts val="0"/>
              </a:spcBef>
              <a:buClr>
                <a:srgbClr val="88398A"/>
              </a:buClr>
              <a:buFont typeface="Titillium Web"/>
              <a:buNone/>
              <a:defRPr sz="2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indent="0" rtl="0">
              <a:spcBef>
                <a:spcPts val="0"/>
              </a:spcBef>
              <a:buClr>
                <a:srgbClr val="88398A"/>
              </a:buClr>
              <a:buFont typeface="Titillium Web"/>
              <a:buNone/>
              <a:defRPr sz="2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indent="0" rtl="0">
              <a:spcBef>
                <a:spcPts val="0"/>
              </a:spcBef>
              <a:buClr>
                <a:srgbClr val="88398A"/>
              </a:buClr>
              <a:buFont typeface="Titillium Web"/>
              <a:buNone/>
              <a:defRPr sz="2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indent="0" rtl="0">
              <a:spcBef>
                <a:spcPts val="0"/>
              </a:spcBef>
              <a:buClr>
                <a:srgbClr val="88398A"/>
              </a:buClr>
              <a:buFont typeface="Titillium Web"/>
              <a:buNone/>
              <a:defRPr sz="2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indent="0" rtl="0">
              <a:spcBef>
                <a:spcPts val="0"/>
              </a:spcBef>
              <a:buClr>
                <a:srgbClr val="88398A"/>
              </a:buClr>
              <a:buFont typeface="Titillium Web"/>
              <a:buNone/>
              <a:defRPr sz="2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indent="0" rtl="0">
              <a:spcBef>
                <a:spcPts val="0"/>
              </a:spcBef>
              <a:buClr>
                <a:srgbClr val="88398A"/>
              </a:buClr>
              <a:buFont typeface="Titillium Web"/>
              <a:buNone/>
              <a:defRPr sz="2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indent="0" rtl="0">
              <a:spcBef>
                <a:spcPts val="0"/>
              </a:spcBef>
              <a:buClr>
                <a:srgbClr val="88398A"/>
              </a:buClr>
              <a:buFont typeface="Titillium Web"/>
              <a:buNone/>
              <a:defRPr sz="2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48" name="Shape 48"/>
          <p:cNvSpPr/>
          <p:nvPr/>
        </p:nvSpPr>
        <p:spPr>
          <a:xfrm>
            <a:off x="0" y="0"/>
            <a:ext cx="54300" cy="5143499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" name="Shape 49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699" cy="653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732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23797" y="1586325"/>
            <a:ext cx="6092099" cy="31484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/>
          <p:nvPr/>
        </p:nvSpPr>
        <p:spPr>
          <a:xfrm flipH="1">
            <a:off x="8575067" y="4574175"/>
            <a:ext cx="569399" cy="569399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4" r:id="rId4"/>
    <p:sldLayoutId id="2147483657" r:id="rId5"/>
    <p:sldLayoutId id="2147483659" r:id="rId6"/>
    <p:sldLayoutId id="2147483660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gif"/><Relationship Id="rId1" Type="http://schemas.microsoft.com/office/2007/relationships/media" Target="../media/media3.gif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comments" Target="../comments/comment1.xml"/><Relationship Id="rId2" Type="http://schemas.openxmlformats.org/officeDocument/2006/relationships/video" Target="../media/media2.gif"/><Relationship Id="rId1" Type="http://schemas.microsoft.com/office/2007/relationships/media" Target="../media/media2.gif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ctrTitle"/>
          </p:nvPr>
        </p:nvSpPr>
        <p:spPr>
          <a:xfrm>
            <a:off x="762000" y="2876550"/>
            <a:ext cx="83058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buSzPct val="25000"/>
            </a:pPr>
            <a:r>
              <a:rPr lang="en" dirty="0"/>
              <a:t>      Ladies</a:t>
            </a:r>
            <a:br>
              <a:rPr lang="en" dirty="0"/>
            </a:br>
            <a:r>
              <a:rPr lang="en" dirty="0">
                <a:solidFill>
                  <a:schemeClr val="bg2"/>
                </a:solidFill>
              </a:rPr>
              <a:t>Por Qué y Para Qué</a:t>
            </a:r>
          </a:p>
        </p:txBody>
      </p:sp>
      <p:sp>
        <p:nvSpPr>
          <p:cNvPr id="138" name="Shape 138"/>
          <p:cNvSpPr txBox="1"/>
          <p:nvPr/>
        </p:nvSpPr>
        <p:spPr>
          <a:xfrm>
            <a:off x="579000" y="368875"/>
            <a:ext cx="4367699" cy="95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ourier"/>
              <a:buNone/>
            </a:pPr>
            <a:r>
              <a:rPr lang="en" sz="1400" b="0" i="0" u="none" strike="noStrike" cap="none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" sz="1400" b="0" i="0" u="none" strike="noStrike" cap="none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lang="en" sz="1400" b="0" i="0" u="none" strike="noStrike" cap="none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urier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rladies_global </a:t>
            </a:r>
            <a:r>
              <a:rPr lang="en" sz="1400" b="0" i="0" u="none" strike="noStrike" cap="none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urier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filter</a:t>
            </a:r>
            <a:r>
              <a:rPr lang="en" sz="1400" b="0" i="0" u="none" strike="noStrike" cap="none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sz="1400" b="0" i="0" u="none" strike="noStrike" cap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city == </a:t>
            </a:r>
            <a:r>
              <a:rPr lang="en" sz="1400" b="0" i="0" u="none" strike="noStrike" cap="none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'</a:t>
            </a:r>
            <a:r>
              <a:rPr lang="en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Buenos Aires</a:t>
            </a:r>
            <a:r>
              <a:rPr lang="en" sz="1400" b="0" i="0" u="none" strike="noStrike" cap="none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'</a:t>
            </a:r>
            <a:r>
              <a:rPr lang="en" sz="1400" b="0" i="0" u="none" strike="noStrike" cap="none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</p:txBody>
      </p:sp>
      <p:pic>
        <p:nvPicPr>
          <p:cNvPr id="5" name="Shape 66" descr="r-marker-purple@3x.png"/>
          <p:cNvPicPr preferRelativeResize="0"/>
          <p:nvPr/>
        </p:nvPicPr>
        <p:blipFill rotWithShape="1">
          <a:blip r:embed="rId3">
            <a:alphaModFix/>
          </a:blip>
          <a:srcRect l="6203" t="9376" r="7036" b="25553"/>
          <a:stretch/>
        </p:blipFill>
        <p:spPr>
          <a:xfrm>
            <a:off x="762000" y="2419350"/>
            <a:ext cx="1176624" cy="94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57150"/>
            <a:ext cx="5083429" cy="5083429"/>
          </a:xfrm>
          <a:prstGeom prst="rect">
            <a:avLst/>
          </a:prstGeom>
        </p:spPr>
      </p:pic>
      <p:sp>
        <p:nvSpPr>
          <p:cNvPr id="6" name="Shape 92"/>
          <p:cNvSpPr txBox="1">
            <a:spLocks noGrp="1"/>
          </p:cNvSpPr>
          <p:nvPr/>
        </p:nvSpPr>
        <p:spPr>
          <a:xfrm>
            <a:off x="4800600" y="590550"/>
            <a:ext cx="4038600" cy="274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▸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lvl="0">
              <a:lnSpc>
                <a:spcPct val="200000"/>
              </a:lnSpc>
              <a:spcBef>
                <a:spcPts val="0"/>
              </a:spcBef>
              <a:buNone/>
            </a:pPr>
            <a:r>
              <a:rPr lang="en" dirty="0">
                <a:solidFill>
                  <a:schemeClr val="dk2"/>
                </a:solidFill>
              </a:rPr>
              <a:t>Organización internacional que promueve la diversidad de género en la comunidad de programación con R a través de reuniones presenciales, virtuales y mentoría en un espacio amigable y seguro.</a:t>
            </a:r>
          </a:p>
        </p:txBody>
      </p:sp>
    </p:spTree>
    <p:extLst>
      <p:ext uri="{BB962C8B-B14F-4D97-AF65-F5344CB8AC3E}">
        <p14:creationId xmlns:p14="http://schemas.microsoft.com/office/powerpoint/2010/main" val="144566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1261050" y="905750"/>
            <a:ext cx="6816150" cy="2744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indent="0">
              <a:buNone/>
            </a:pPr>
            <a:r>
              <a:rPr lang="en" dirty="0">
                <a:solidFill>
                  <a:schemeClr val="tx2">
                    <a:lumMod val="75000"/>
                  </a:schemeClr>
                </a:solidFill>
              </a:rPr>
              <a:t>Solo alrededor de un 10% de todos los paquetes de R </a:t>
            </a:r>
            <a:r>
              <a:rPr lang="en" dirty="0"/>
              <a:t>están desarrollados por mujeres.</a:t>
            </a:r>
          </a:p>
        </p:txBody>
      </p:sp>
      <p:sp>
        <p:nvSpPr>
          <p:cNvPr id="3" name="Shape 184"/>
          <p:cNvSpPr txBox="1">
            <a:spLocks/>
          </p:cNvSpPr>
          <p:nvPr/>
        </p:nvSpPr>
        <p:spPr>
          <a:xfrm>
            <a:off x="533400" y="209550"/>
            <a:ext cx="7232775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buSzPct val="25000"/>
            </a:pPr>
            <a:r>
              <a:rPr lang="en" sz="3200" b="1" dirty="0">
                <a:solidFill>
                  <a:schemeClr val="bg2"/>
                </a:solidFill>
              </a:rPr>
              <a:t>Por Qué </a:t>
            </a:r>
            <a:r>
              <a:rPr lang="en" sz="3200" b="1" dirty="0">
                <a:solidFill>
                  <a:srgbClr val="88398A"/>
                </a:solidFill>
              </a:rPr>
              <a:t>R-Ladies</a:t>
            </a:r>
            <a:endParaRPr lang="en" sz="32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48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4"/>
          <p:cNvSpPr txBox="1">
            <a:spLocks noGrp="1"/>
          </p:cNvSpPr>
          <p:nvPr>
            <p:ph type="title"/>
          </p:nvPr>
        </p:nvSpPr>
        <p:spPr>
          <a:xfrm>
            <a:off x="692024" y="209550"/>
            <a:ext cx="7232775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buSzPct val="25000"/>
            </a:pPr>
            <a:r>
              <a:rPr lang="en" dirty="0">
                <a:solidFill>
                  <a:schemeClr val="bg2"/>
                </a:solidFill>
              </a:rPr>
              <a:t>Para Qué: Misión de </a:t>
            </a:r>
            <a:r>
              <a:rPr lang="en" dirty="0">
                <a:solidFill>
                  <a:srgbClr val="88398A"/>
                </a:solidFill>
              </a:rPr>
              <a:t>R-Ladies</a:t>
            </a:r>
            <a:endParaRPr lang="en" dirty="0">
              <a:solidFill>
                <a:schemeClr val="bg2"/>
              </a:solidFill>
            </a:endParaRPr>
          </a:p>
        </p:txBody>
      </p:sp>
      <p:pic>
        <p:nvPicPr>
          <p:cNvPr id="2" name="womenhelpingeachother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819150"/>
            <a:ext cx="3962400" cy="3962400"/>
          </a:xfrm>
          <a:prstGeom prst="rect">
            <a:avLst/>
          </a:prstGeom>
        </p:spPr>
      </p:pic>
      <p:sp>
        <p:nvSpPr>
          <p:cNvPr id="5" name="Shape 92"/>
          <p:cNvSpPr txBox="1">
            <a:spLocks noGrp="1"/>
          </p:cNvSpPr>
          <p:nvPr/>
        </p:nvSpPr>
        <p:spPr>
          <a:xfrm>
            <a:off x="4876800" y="819150"/>
            <a:ext cx="4038600" cy="274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▸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457200" indent="-228600">
              <a:lnSpc>
                <a:spcPct val="200000"/>
              </a:lnSpc>
              <a:spcBef>
                <a:spcPts val="0"/>
              </a:spcBef>
              <a:buClr>
                <a:schemeClr val="dk2"/>
              </a:buClr>
            </a:pPr>
            <a:r>
              <a:rPr lang="en" dirty="0">
                <a:solidFill>
                  <a:schemeClr val="dk2"/>
                </a:solidFill>
              </a:rPr>
              <a:t>Más líderes </a:t>
            </a:r>
            <a:r>
              <a:rPr lang="en" dirty="0">
                <a:solidFill>
                  <a:srgbClr val="88398A"/>
                </a:solidFill>
                <a:ea typeface="Helvetica Neue"/>
                <a:cs typeface="Helvetica Neue"/>
                <a:sym typeface="Helvetica Neue"/>
              </a:rPr>
              <a:t>mujeres</a:t>
            </a:r>
          </a:p>
          <a:p>
            <a:pPr marL="457200" lvl="0" indent="-228600">
              <a:lnSpc>
                <a:spcPct val="200000"/>
              </a:lnSpc>
              <a:spcBef>
                <a:spcPts val="0"/>
              </a:spcBef>
              <a:buClr>
                <a:schemeClr val="dk2"/>
              </a:buClr>
            </a:pPr>
            <a:r>
              <a:rPr lang="en" dirty="0" smtClean="0">
                <a:solidFill>
                  <a:schemeClr val="dk2"/>
                </a:solidFill>
              </a:rPr>
              <a:t>Más oradoras </a:t>
            </a:r>
            <a:r>
              <a:rPr lang="en" dirty="0">
                <a:solidFill>
                  <a:srgbClr val="88398A"/>
                </a:solidFill>
                <a:ea typeface="Helvetica Neue"/>
                <a:cs typeface="Helvetica Neue"/>
                <a:sym typeface="Helvetica Neue"/>
              </a:rPr>
              <a:t>mujeres</a:t>
            </a:r>
            <a:endParaRPr lang="en" dirty="0">
              <a:solidFill>
                <a:schemeClr val="dk2"/>
              </a:solidFill>
            </a:endParaRPr>
          </a:p>
          <a:p>
            <a:pPr marL="457200" indent="-228600">
              <a:lnSpc>
                <a:spcPct val="200000"/>
              </a:lnSpc>
              <a:spcBef>
                <a:spcPts val="0"/>
              </a:spcBef>
              <a:buClr>
                <a:schemeClr val="dk2"/>
              </a:buClr>
            </a:pPr>
            <a:r>
              <a:rPr lang="en" dirty="0" smtClean="0">
                <a:solidFill>
                  <a:schemeClr val="dk2"/>
                </a:solidFill>
              </a:rPr>
              <a:t>Más </a:t>
            </a:r>
            <a:r>
              <a:rPr lang="en" dirty="0">
                <a:solidFill>
                  <a:schemeClr val="dk2"/>
                </a:solidFill>
              </a:rPr>
              <a:t>programadoras </a:t>
            </a:r>
            <a:r>
              <a:rPr lang="en" dirty="0" smtClean="0">
                <a:solidFill>
                  <a:srgbClr val="88398A"/>
                </a:solidFill>
                <a:ea typeface="Helvetica Neue"/>
                <a:cs typeface="Helvetica Neue"/>
                <a:sym typeface="Helvetica Neue"/>
              </a:rPr>
              <a:t>mujeres</a:t>
            </a:r>
          </a:p>
          <a:p>
            <a:pPr marL="457200" lvl="0" indent="-228600">
              <a:spcBef>
                <a:spcPts val="1200"/>
              </a:spcBef>
              <a:buClr>
                <a:schemeClr val="dk2"/>
              </a:buClr>
            </a:pPr>
            <a:r>
              <a:rPr lang="en" dirty="0">
                <a:solidFill>
                  <a:srgbClr val="88398A"/>
                </a:solidFill>
                <a:ea typeface="Helvetica Neue"/>
                <a:cs typeface="Helvetica Neue"/>
              </a:rPr>
              <a:t>Más </a:t>
            </a:r>
            <a:r>
              <a:rPr lang="en" dirty="0">
                <a:solidFill>
                  <a:srgbClr val="88398A"/>
                </a:solidFill>
                <a:ea typeface="Helvetica Neue"/>
                <a:cs typeface="Helvetica Neue"/>
                <a:sym typeface="Helvetica Neue"/>
              </a:rPr>
              <a:t>mujeres </a:t>
            </a:r>
            <a:r>
              <a:rPr lang="en" dirty="0">
                <a:solidFill>
                  <a:srgbClr val="88398A"/>
                </a:solidFill>
                <a:ea typeface="Helvetica Neue"/>
                <a:cs typeface="Helvetica Neue"/>
              </a:rPr>
              <a:t>desarrollando y creando paquetes de R e involucradas en la c</a:t>
            </a:r>
            <a:r>
              <a:rPr lang="en" dirty="0" smtClean="0">
                <a:solidFill>
                  <a:srgbClr val="88398A"/>
                </a:solidFill>
                <a:ea typeface="Helvetica Neue"/>
                <a:cs typeface="Helvetica Neue"/>
              </a:rPr>
              <a:t>omunidad de programación con R</a:t>
            </a:r>
            <a:endParaRPr lang="en" dirty="0">
              <a:solidFill>
                <a:srgbClr val="88398A"/>
              </a:solidFill>
              <a:ea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39398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92"/>
          <p:cNvSpPr txBox="1">
            <a:spLocks noGrp="1"/>
          </p:cNvSpPr>
          <p:nvPr/>
        </p:nvSpPr>
        <p:spPr>
          <a:xfrm>
            <a:off x="4876800" y="590550"/>
            <a:ext cx="4038600" cy="274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▸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r>
              <a:rPr lang="en" dirty="0">
                <a:solidFill>
                  <a:schemeClr val="dk2"/>
                </a:solidFill>
              </a:rPr>
              <a:t>  </a:t>
            </a:r>
            <a:r>
              <a:rPr lang="en" dirty="0" smtClean="0">
                <a:solidFill>
                  <a:schemeClr val="dk2"/>
                </a:solidFill>
              </a:rPr>
              <a:t>Fundadora pionera: </a:t>
            </a:r>
          </a:p>
          <a:p>
            <a:pPr lvl="0" algn="ctr" rtl="0">
              <a:lnSpc>
                <a:spcPct val="200000"/>
              </a:lnSpc>
              <a:spcBef>
                <a:spcPts val="0"/>
              </a:spcBef>
              <a:buNone/>
            </a:pPr>
            <a:r>
              <a:rPr lang="en" dirty="0" smtClean="0">
                <a:solidFill>
                  <a:schemeClr val="dk2"/>
                </a:solidFill>
              </a:rPr>
              <a:t>Gabriela </a:t>
            </a:r>
            <a:r>
              <a:rPr lang="en" dirty="0">
                <a:solidFill>
                  <a:schemeClr val="dk2"/>
                </a:solidFill>
              </a:rPr>
              <a:t>de Queiroz</a:t>
            </a:r>
          </a:p>
          <a:p>
            <a:pPr marL="457200" lvl="0" indent="-228600" rtl="0">
              <a:lnSpc>
                <a:spcPct val="200000"/>
              </a:lnSpc>
              <a:spcBef>
                <a:spcPts val="0"/>
              </a:spcBef>
              <a:buClr>
                <a:schemeClr val="dk2"/>
              </a:buClr>
            </a:pPr>
            <a:r>
              <a:rPr lang="en" dirty="0">
                <a:solidFill>
                  <a:schemeClr val="dk2"/>
                </a:solidFill>
              </a:rPr>
              <a:t>San Francisco</a:t>
            </a:r>
          </a:p>
          <a:p>
            <a:pPr marL="457200" lvl="0" indent="-228600" rtl="0">
              <a:lnSpc>
                <a:spcPct val="200000"/>
              </a:lnSpc>
              <a:spcBef>
                <a:spcPts val="0"/>
              </a:spcBef>
              <a:buClr>
                <a:schemeClr val="dk2"/>
              </a:buClr>
            </a:pPr>
            <a:r>
              <a:rPr lang="en" dirty="0">
                <a:solidFill>
                  <a:schemeClr val="dk2"/>
                </a:solidFill>
              </a:rPr>
              <a:t>¡Muchas gracias, Gabriela!</a:t>
            </a:r>
          </a:p>
          <a:p>
            <a:pPr marL="457200" lvl="0" indent="-228600" rtl="0">
              <a:lnSpc>
                <a:spcPct val="200000"/>
              </a:lnSpc>
              <a:spcBef>
                <a:spcPts val="0"/>
              </a:spcBef>
              <a:buClr>
                <a:schemeClr val="dk2"/>
              </a:buClr>
            </a:pPr>
            <a:r>
              <a:rPr lang="en" dirty="0" smtClean="0">
                <a:solidFill>
                  <a:schemeClr val="dk2"/>
                </a:solidFill>
              </a:rPr>
              <a:t>Primera reunión: 31/10/2012</a:t>
            </a:r>
          </a:p>
          <a:p>
            <a:pPr marL="457200" lvl="0" indent="-228600" rtl="0">
              <a:lnSpc>
                <a:spcPct val="200000"/>
              </a:lnSpc>
              <a:spcBef>
                <a:spcPts val="0"/>
              </a:spcBef>
              <a:buClr>
                <a:schemeClr val="dk2"/>
              </a:buClr>
            </a:pPr>
            <a:r>
              <a:rPr lang="en" dirty="0" smtClean="0">
                <a:solidFill>
                  <a:schemeClr val="dk2"/>
                </a:solidFill>
              </a:rPr>
              <a:t>Asistentes: 16 ladies</a:t>
            </a:r>
            <a:endParaRPr lang="en" dirty="0">
              <a:solidFill>
                <a:schemeClr val="dk2"/>
              </a:solidFill>
            </a:endParaRPr>
          </a:p>
        </p:txBody>
      </p:sp>
      <p:pic>
        <p:nvPicPr>
          <p:cNvPr id="7" name="Shape 93" descr="gabriela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26" y="0"/>
            <a:ext cx="44958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566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4"/>
          <p:cNvSpPr txBox="1">
            <a:spLocks noGrp="1"/>
          </p:cNvSpPr>
          <p:nvPr>
            <p:ph type="title"/>
          </p:nvPr>
        </p:nvSpPr>
        <p:spPr>
          <a:xfrm>
            <a:off x="692024" y="209550"/>
            <a:ext cx="7232775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buSzPct val="25000"/>
            </a:pPr>
            <a:r>
              <a:rPr lang="en" dirty="0">
                <a:solidFill>
                  <a:srgbClr val="88398A"/>
                </a:solidFill>
              </a:rPr>
              <a:t>R-Ladies </a:t>
            </a:r>
            <a:r>
              <a:rPr lang="en" dirty="0">
                <a:solidFill>
                  <a:schemeClr val="bg2"/>
                </a:solidFill>
              </a:rPr>
              <a:t>Global</a:t>
            </a:r>
          </a:p>
        </p:txBody>
      </p:sp>
      <p:sp>
        <p:nvSpPr>
          <p:cNvPr id="8" name="Shape 149"/>
          <p:cNvSpPr/>
          <p:nvPr/>
        </p:nvSpPr>
        <p:spPr>
          <a:xfrm>
            <a:off x="3139823" y="1200150"/>
            <a:ext cx="2971800" cy="2895600"/>
          </a:xfrm>
          <a:prstGeom prst="ellipse">
            <a:avLst/>
          </a:prstGeom>
          <a:solidFill>
            <a:srgbClr val="FFFFFF"/>
          </a:solidFill>
          <a:ln w="762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>
              <a:spcBef>
                <a:spcPts val="0"/>
              </a:spcBef>
              <a:buNone/>
            </a:pPr>
            <a:r>
              <a:rPr lang="en" sz="20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45+ </a:t>
            </a:r>
            <a:endParaRPr lang="en" sz="2000" b="1" dirty="0" smtClean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en" sz="20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Ciudades</a:t>
            </a:r>
            <a:endParaRPr lang="en" sz="20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" name="Shape 150"/>
          <p:cNvSpPr/>
          <p:nvPr/>
        </p:nvSpPr>
        <p:spPr>
          <a:xfrm>
            <a:off x="609600" y="1200150"/>
            <a:ext cx="2971800" cy="2895600"/>
          </a:xfrm>
          <a:prstGeom prst="ellipse">
            <a:avLst/>
          </a:prstGeom>
          <a:solidFill>
            <a:srgbClr val="88398A"/>
          </a:solidFill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 rtl="0">
              <a:spcBef>
                <a:spcPts val="0"/>
              </a:spcBef>
              <a:buNone/>
            </a:pPr>
            <a:r>
              <a:rPr lang="en" sz="2000" b="1" dirty="0" smtClean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20+ </a:t>
            </a:r>
            <a:endParaRPr lang="en" sz="2000" b="1" dirty="0" smtClean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2000" b="1" dirty="0" smtClean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Países</a:t>
            </a:r>
            <a:endParaRPr lang="en" sz="2000" b="1"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" name="Shape 151"/>
          <p:cNvSpPr/>
          <p:nvPr/>
        </p:nvSpPr>
        <p:spPr>
          <a:xfrm>
            <a:off x="5791200" y="1200150"/>
            <a:ext cx="2971800" cy="2895600"/>
          </a:xfrm>
          <a:prstGeom prst="ellipse">
            <a:avLst/>
          </a:prstGeom>
          <a:solidFill>
            <a:srgbClr val="88398A"/>
          </a:solidFill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 rtl="0">
              <a:spcBef>
                <a:spcPts val="0"/>
              </a:spcBef>
              <a:buNone/>
            </a:pPr>
            <a:r>
              <a:rPr lang="en" sz="2000" b="1" dirty="0" smtClean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6000+ Integrantes</a:t>
            </a:r>
            <a:endParaRPr lang="en" sz="2000" b="1"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272034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4"/>
          <p:cNvSpPr txBox="1">
            <a:spLocks noGrp="1"/>
          </p:cNvSpPr>
          <p:nvPr>
            <p:ph type="title"/>
          </p:nvPr>
        </p:nvSpPr>
        <p:spPr>
          <a:xfrm>
            <a:off x="692024" y="209550"/>
            <a:ext cx="7232775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buSzPct val="25000"/>
            </a:pPr>
            <a:r>
              <a:rPr lang="en" dirty="0">
                <a:solidFill>
                  <a:srgbClr val="88398A"/>
                </a:solidFill>
              </a:rPr>
              <a:t>R-Ladies </a:t>
            </a:r>
            <a:r>
              <a:rPr lang="en" dirty="0">
                <a:solidFill>
                  <a:schemeClr val="bg2"/>
                </a:solidFill>
              </a:rPr>
              <a:t>Global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712470"/>
            <a:ext cx="6781800" cy="40690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2000" y="4630027"/>
            <a:ext cx="601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/>
                </a:solidFill>
              </a:rPr>
              <a:t>https://d4tagirl.com/2017/05/visualizing-r-ladies-growth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0" y="819150"/>
            <a:ext cx="3657600" cy="52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3943350"/>
            <a:ext cx="3276600" cy="560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2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E:\Laura\Fotos\t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27" y="1699094"/>
            <a:ext cx="1235517" cy="138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onut 2"/>
          <p:cNvSpPr/>
          <p:nvPr/>
        </p:nvSpPr>
        <p:spPr>
          <a:xfrm>
            <a:off x="76201" y="1276350"/>
            <a:ext cx="2209799" cy="2156539"/>
          </a:xfrm>
          <a:prstGeom prst="donu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1217" y="1302375"/>
            <a:ext cx="2121218" cy="2130513"/>
            <a:chOff x="2916988" y="1192537"/>
            <a:chExt cx="3276600" cy="333375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0" y="1766888"/>
              <a:ext cx="2404977" cy="225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Donut 12"/>
            <p:cNvSpPr/>
            <p:nvPr/>
          </p:nvSpPr>
          <p:spPr>
            <a:xfrm>
              <a:off x="2916988" y="1192537"/>
              <a:ext cx="3276600" cy="3333750"/>
            </a:xfrm>
            <a:prstGeom prst="donu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sp>
        <p:nvSpPr>
          <p:cNvPr id="143" name="Shape 143"/>
          <p:cNvSpPr txBox="1">
            <a:spLocks noGrp="1"/>
          </p:cNvSpPr>
          <p:nvPr>
            <p:ph type="ctrTitle" idx="4294967295"/>
          </p:nvPr>
        </p:nvSpPr>
        <p:spPr>
          <a:xfrm>
            <a:off x="457200" y="285750"/>
            <a:ext cx="72390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25000"/>
              <a:buFont typeface="Helvetica Neue"/>
              <a:buNone/>
            </a:pPr>
            <a:r>
              <a:rPr lang="en" sz="2800" dirty="0">
                <a:solidFill>
                  <a:schemeClr val="bg2"/>
                </a:solidFill>
              </a:rPr>
              <a:t>Equipo de Organizadoras de </a:t>
            </a:r>
            <a:br>
              <a:rPr lang="en" sz="2800" dirty="0">
                <a:solidFill>
                  <a:schemeClr val="bg2"/>
                </a:solidFill>
              </a:rPr>
            </a:br>
            <a:r>
              <a:rPr lang="en" sz="2800" dirty="0">
                <a:solidFill>
                  <a:srgbClr val="88398A"/>
                </a:solidFill>
              </a:rPr>
              <a:t>R-Ladies Buenos Aires</a:t>
            </a:r>
            <a:endParaRPr lang="en" sz="2800" b="1" i="0" u="none" strike="noStrike" cap="none" dirty="0">
              <a:solidFill>
                <a:srgbClr val="88398A"/>
              </a:solidFill>
              <a:sym typeface="Helvetica Neue"/>
            </a:endParaRPr>
          </a:p>
        </p:txBody>
      </p:sp>
      <p:sp>
        <p:nvSpPr>
          <p:cNvPr id="144" name="Shape 144"/>
          <p:cNvSpPr txBox="1">
            <a:spLocks noGrp="1"/>
          </p:cNvSpPr>
          <p:nvPr>
            <p:ph type="subTitle" idx="4294967295"/>
          </p:nvPr>
        </p:nvSpPr>
        <p:spPr>
          <a:xfrm>
            <a:off x="4267200" y="2914650"/>
            <a:ext cx="2362200" cy="6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25000"/>
              <a:buFont typeface="Helvetica Neue"/>
              <a:buNone/>
            </a:pPr>
            <a:r>
              <a:rPr lang="en" sz="2000" dirty="0">
                <a:solidFill>
                  <a:schemeClr val="bg2"/>
                </a:solidFill>
              </a:rPr>
              <a:t>Daniela Vázquez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600" dirty="0">
                <a:solidFill>
                  <a:schemeClr val="bg2"/>
                </a:solidFill>
              </a:rPr>
              <a:t>Blog: dv.uy | Twitter: @d4tagirl</a:t>
            </a:r>
          </a:p>
        </p:txBody>
      </p:sp>
      <p:pic>
        <p:nvPicPr>
          <p:cNvPr id="145" name="Shape 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1010" y="1847251"/>
            <a:ext cx="1092590" cy="101473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44"/>
          <p:cNvSpPr txBox="1">
            <a:spLocks/>
          </p:cNvSpPr>
          <p:nvPr/>
        </p:nvSpPr>
        <p:spPr>
          <a:xfrm>
            <a:off x="41910" y="2876550"/>
            <a:ext cx="2244090" cy="6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algn="ctr">
              <a:spcBef>
                <a:spcPts val="0"/>
              </a:spcBef>
              <a:buSzPct val="25000"/>
              <a:buFont typeface="Helvetica Neue"/>
              <a:buNone/>
            </a:pPr>
            <a:r>
              <a:rPr lang="en" sz="2000" dirty="0">
                <a:solidFill>
                  <a:schemeClr val="bg2"/>
                </a:solidFill>
              </a:rPr>
              <a:t>Laura Ación</a:t>
            </a:r>
          </a:p>
          <a:p>
            <a:pPr indent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1600" dirty="0">
                <a:solidFill>
                  <a:schemeClr val="bg2"/>
                </a:solidFill>
              </a:rPr>
              <a:t>Twitter: @_lacion_</a:t>
            </a:r>
          </a:p>
        </p:txBody>
      </p:sp>
      <p:sp>
        <p:nvSpPr>
          <p:cNvPr id="15" name="Shape 144"/>
          <p:cNvSpPr txBox="1">
            <a:spLocks/>
          </p:cNvSpPr>
          <p:nvPr/>
        </p:nvSpPr>
        <p:spPr>
          <a:xfrm>
            <a:off x="1880235" y="2876550"/>
            <a:ext cx="2539365" cy="6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algn="ctr">
              <a:spcBef>
                <a:spcPts val="0"/>
              </a:spcBef>
              <a:buSzPct val="25000"/>
              <a:buFont typeface="Helvetica Neue"/>
              <a:buNone/>
            </a:pPr>
            <a:r>
              <a:rPr lang="en" sz="2000" dirty="0">
                <a:solidFill>
                  <a:schemeClr val="bg2"/>
                </a:solidFill>
              </a:rPr>
              <a:t>Paloma Rojas Saunero</a:t>
            </a:r>
          </a:p>
          <a:p>
            <a:pPr indent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1600" dirty="0">
                <a:solidFill>
                  <a:schemeClr val="bg2"/>
                </a:solidFill>
              </a:rPr>
              <a:t>Twitter: @palolili23</a:t>
            </a:r>
          </a:p>
        </p:txBody>
      </p:sp>
      <p:pic>
        <p:nvPicPr>
          <p:cNvPr id="1032" name="Picture 8" descr="C:\Users\lacion\AppData\Local\Microsoft\Windows\Temporary Internet Files\Content.IE5\8QRI2T9L\Nuvola_Argentine_flag.svg[1]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10" y="3876676"/>
            <a:ext cx="295274" cy="2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lacion\AppData\Local\Microsoft\Windows\Temporary Internet Files\Content.IE5\TX18TH93\Nuvola_Bolivian_flag.svg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561" y="3876676"/>
            <a:ext cx="295274" cy="2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lacion\AppData\Local\Microsoft\Windows\Temporary Internet Files\Content.IE5\FY783XO2\120px-Nuvola_Uruguayan_flag.svg[1]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876676"/>
            <a:ext cx="295274" cy="2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6400800" y="1313571"/>
            <a:ext cx="2209799" cy="2156539"/>
            <a:chOff x="6400800" y="1389771"/>
            <a:chExt cx="2209799" cy="215653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4200" y="1923451"/>
              <a:ext cx="1143000" cy="1143000"/>
            </a:xfrm>
            <a:prstGeom prst="rect">
              <a:avLst/>
            </a:prstGeom>
          </p:spPr>
        </p:pic>
        <p:sp>
          <p:nvSpPr>
            <p:cNvPr id="17" name="Donut 16"/>
            <p:cNvSpPr/>
            <p:nvPr/>
          </p:nvSpPr>
          <p:spPr>
            <a:xfrm>
              <a:off x="6400800" y="1389771"/>
              <a:ext cx="2209799" cy="2156539"/>
            </a:xfrm>
            <a:prstGeom prst="donu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sp>
        <p:nvSpPr>
          <p:cNvPr id="19" name="Shape 144"/>
          <p:cNvSpPr txBox="1">
            <a:spLocks/>
          </p:cNvSpPr>
          <p:nvPr/>
        </p:nvSpPr>
        <p:spPr>
          <a:xfrm>
            <a:off x="6477000" y="2914650"/>
            <a:ext cx="2362200" cy="6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algn="ctr">
              <a:spcBef>
                <a:spcPts val="0"/>
              </a:spcBef>
              <a:buSzPct val="25000"/>
              <a:buFont typeface="Helvetica Neue"/>
              <a:buNone/>
            </a:pPr>
            <a:r>
              <a:rPr lang="en" sz="2000" dirty="0" smtClean="0">
                <a:solidFill>
                  <a:schemeClr val="bg2"/>
                </a:solidFill>
              </a:rPr>
              <a:t>Fabiana Flores</a:t>
            </a:r>
          </a:p>
          <a:p>
            <a:pPr indent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1600" dirty="0" smtClean="0">
                <a:solidFill>
                  <a:schemeClr val="bg2"/>
                </a:solidFill>
              </a:rPr>
              <a:t>email: fabiana@rladies.org</a:t>
            </a:r>
            <a:endParaRPr lang="en" sz="1600" dirty="0">
              <a:solidFill>
                <a:schemeClr val="bg2"/>
              </a:solidFill>
            </a:endParaRPr>
          </a:p>
        </p:txBody>
      </p:sp>
      <p:pic>
        <p:nvPicPr>
          <p:cNvPr id="20" name="Picture 8" descr="C:\Users\lacion\AppData\Local\Microsoft\Windows\Temporary Internet Files\Content.IE5\8QRI2T9L\Nuvola_Argentine_flag.svg[1]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3876676"/>
            <a:ext cx="295274" cy="2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10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ctrTitle" idx="4294967295"/>
          </p:nvPr>
        </p:nvSpPr>
        <p:spPr>
          <a:xfrm>
            <a:off x="457200" y="285750"/>
            <a:ext cx="61722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25000"/>
              <a:buFont typeface="Helvetica Neue"/>
              <a:buNone/>
            </a:pPr>
            <a:r>
              <a:rPr lang="en" sz="2800" dirty="0">
                <a:solidFill>
                  <a:srgbClr val="88398A"/>
                </a:solidFill>
              </a:rPr>
              <a:t>R-Ladies Buenos Aires: </a:t>
            </a:r>
            <a:r>
              <a:rPr lang="en" sz="2800" dirty="0">
                <a:solidFill>
                  <a:schemeClr val="bg2"/>
                </a:solidFill>
              </a:rPr>
              <a:t>Cómo</a:t>
            </a:r>
            <a:endParaRPr lang="en" sz="2800" b="1" i="0" u="none" strike="noStrike" cap="none" dirty="0">
              <a:solidFill>
                <a:schemeClr val="bg2"/>
              </a:solidFill>
              <a:sym typeface="Helvetica Neue"/>
            </a:endParaRPr>
          </a:p>
        </p:txBody>
      </p:sp>
      <p:sp>
        <p:nvSpPr>
          <p:cNvPr id="8" name="Shape 185"/>
          <p:cNvSpPr txBox="1">
            <a:spLocks/>
          </p:cNvSpPr>
          <p:nvPr/>
        </p:nvSpPr>
        <p:spPr>
          <a:xfrm>
            <a:off x="228600" y="819150"/>
            <a:ext cx="7994775" cy="34584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28600">
              <a:spcBef>
                <a:spcPts val="600"/>
              </a:spcBef>
              <a:buClr>
                <a:srgbClr val="562457"/>
              </a:buClr>
              <a:buSzPct val="100000"/>
              <a:buFont typeface="Helvetica Neue"/>
              <a:buChar char="▪"/>
            </a:pPr>
            <a:r>
              <a:rPr lang="en" sz="2500" b="1" dirty="0" smtClean="0">
                <a:solidFill>
                  <a:srgbClr val="88398A"/>
                </a:solidFill>
                <a:latin typeface="+mj-lt"/>
                <a:ea typeface="Helvetica Neue"/>
                <a:cs typeface="Helvetica Neue"/>
              </a:rPr>
              <a:t>Empezamos:</a:t>
            </a:r>
            <a:r>
              <a:rPr lang="en" sz="2500" dirty="0" smtClean="0">
                <a:solidFill>
                  <a:schemeClr val="bg2"/>
                </a:solidFill>
              </a:rPr>
              <a:t> 3 </a:t>
            </a:r>
            <a:r>
              <a:rPr lang="en" sz="2500" dirty="0">
                <a:solidFill>
                  <a:schemeClr val="bg2"/>
                </a:solidFill>
              </a:rPr>
              <a:t>de Enero de 2017</a:t>
            </a:r>
          </a:p>
          <a:p>
            <a:pPr marL="457200" indent="-228600">
              <a:spcBef>
                <a:spcPts val="600"/>
              </a:spcBef>
              <a:buClr>
                <a:srgbClr val="562457"/>
              </a:buClr>
              <a:buSzPct val="100000"/>
              <a:buFont typeface="Helvetica Neue"/>
              <a:buChar char="▪"/>
            </a:pPr>
            <a:r>
              <a:rPr lang="en" sz="2500" dirty="0" smtClean="0">
                <a:solidFill>
                  <a:schemeClr val="bg2"/>
                </a:solidFill>
              </a:rPr>
              <a:t>140 Ladies + Aliados </a:t>
            </a:r>
            <a:r>
              <a:rPr lang="en" sz="2500" dirty="0">
                <a:solidFill>
                  <a:schemeClr val="bg2"/>
                </a:solidFill>
              </a:rPr>
              <a:t>en </a:t>
            </a:r>
            <a:endParaRPr lang="en" sz="2500" dirty="0" smtClean="0">
              <a:solidFill>
                <a:schemeClr val="bg2"/>
              </a:solidFill>
            </a:endParaRPr>
          </a:p>
          <a:p>
            <a:pPr marL="457200" indent="-228600">
              <a:spcBef>
                <a:spcPts val="600"/>
              </a:spcBef>
              <a:buClr>
                <a:srgbClr val="562457"/>
              </a:buClr>
              <a:buSzPct val="100000"/>
              <a:buFont typeface="Helvetica Neue"/>
              <a:buChar char="▪"/>
            </a:pPr>
            <a:r>
              <a:rPr lang="en" sz="2500" dirty="0" smtClean="0">
                <a:solidFill>
                  <a:schemeClr val="bg2"/>
                </a:solidFill>
                <a:latin typeface="+mj-lt"/>
              </a:rPr>
              <a:t>Primer meetup: </a:t>
            </a:r>
            <a:r>
              <a:rPr lang="en" sz="2500" b="1" dirty="0" smtClean="0">
                <a:solidFill>
                  <a:srgbClr val="88398A"/>
                </a:solidFill>
                <a:latin typeface="+mj-lt"/>
                <a:ea typeface="Helvetica Neue"/>
                <a:cs typeface="Helvetica Neue"/>
                <a:sym typeface="Helvetica Neue"/>
              </a:rPr>
              <a:t>28 de Marzo de </a:t>
            </a:r>
            <a:r>
              <a:rPr lang="es-AR" sz="2500" b="1" dirty="0" smtClean="0">
                <a:solidFill>
                  <a:srgbClr val="88398A"/>
                </a:solidFill>
                <a:latin typeface="+mj-lt"/>
                <a:ea typeface="Helvetica Neue"/>
                <a:cs typeface="Helvetica Neue"/>
                <a:sym typeface="Helvetica Neue"/>
              </a:rPr>
              <a:t>2017</a:t>
            </a:r>
            <a:endParaRPr lang="en" sz="2500" b="1" dirty="0">
              <a:solidFill>
                <a:srgbClr val="88398A"/>
              </a:solidFill>
              <a:latin typeface="+mj-lt"/>
              <a:ea typeface="Helvetica Neue"/>
              <a:cs typeface="Helvetica Neue"/>
              <a:sym typeface="Helvetica Neue"/>
            </a:endParaRPr>
          </a:p>
          <a:p>
            <a:pPr marL="457200" indent="-228600">
              <a:spcBef>
                <a:spcPts val="600"/>
              </a:spcBef>
              <a:buClr>
                <a:srgbClr val="562457"/>
              </a:buClr>
              <a:buSzPct val="100000"/>
              <a:buFont typeface="Helvetica Neue"/>
              <a:buChar char="▪"/>
            </a:pPr>
            <a:r>
              <a:rPr lang="en" sz="2500" dirty="0" smtClean="0">
                <a:solidFill>
                  <a:schemeClr val="bg2"/>
                </a:solidFill>
              </a:rPr>
              <a:t>Tercer meetup: </a:t>
            </a:r>
            <a:r>
              <a:rPr lang="en" sz="2500" b="1" dirty="0" smtClean="0">
                <a:solidFill>
                  <a:srgbClr val="88398A"/>
                </a:solidFill>
                <a:ea typeface="Helvetica Neue"/>
                <a:cs typeface="Helvetica Neue"/>
                <a:sym typeface="Helvetica Neue"/>
              </a:rPr>
              <a:t>1 </a:t>
            </a:r>
            <a:r>
              <a:rPr lang="en" sz="2500" b="1" dirty="0">
                <a:solidFill>
                  <a:srgbClr val="88398A"/>
                </a:solidFill>
                <a:ea typeface="Helvetica Neue"/>
                <a:cs typeface="Helvetica Neue"/>
                <a:sym typeface="Helvetica Neue"/>
              </a:rPr>
              <a:t>de </a:t>
            </a:r>
            <a:r>
              <a:rPr lang="en" sz="2500" b="1" dirty="0" smtClean="0">
                <a:solidFill>
                  <a:srgbClr val="88398A"/>
                </a:solidFill>
                <a:ea typeface="Helvetica Neue"/>
                <a:cs typeface="Helvetica Neue"/>
                <a:sym typeface="Helvetica Neue"/>
              </a:rPr>
              <a:t>Julio </a:t>
            </a:r>
            <a:r>
              <a:rPr lang="en" sz="2500" b="1" dirty="0">
                <a:solidFill>
                  <a:srgbClr val="88398A"/>
                </a:solidFill>
                <a:ea typeface="Helvetica Neue"/>
                <a:cs typeface="Helvetica Neue"/>
                <a:sym typeface="Helvetica Neue"/>
              </a:rPr>
              <a:t>de </a:t>
            </a:r>
            <a:r>
              <a:rPr lang="es-AR" sz="2500" b="1" dirty="0" smtClean="0">
                <a:solidFill>
                  <a:srgbClr val="88398A"/>
                </a:solidFill>
                <a:ea typeface="Helvetica Neue"/>
                <a:cs typeface="Helvetica Neue"/>
                <a:sym typeface="Helvetica Neue"/>
              </a:rPr>
              <a:t>2017</a:t>
            </a:r>
          </a:p>
          <a:p>
            <a:pPr marL="228600" algn="ctr">
              <a:spcBef>
                <a:spcPts val="600"/>
              </a:spcBef>
              <a:buClr>
                <a:srgbClr val="562457"/>
              </a:buClr>
              <a:buSzPct val="100000"/>
            </a:pPr>
            <a:r>
              <a:rPr lang="es-AR" sz="2300" b="1" dirty="0" smtClean="0">
                <a:solidFill>
                  <a:srgbClr val="88398A"/>
                </a:solidFill>
                <a:latin typeface="+mj-lt"/>
                <a:ea typeface="Helvetica Neue"/>
                <a:cs typeface="Helvetica Neue"/>
              </a:rPr>
              <a:t>Taller de Ciencia de Datos con R (Parte II)</a:t>
            </a:r>
            <a:endParaRPr lang="en" sz="2300" b="1" dirty="0">
              <a:solidFill>
                <a:srgbClr val="88398A"/>
              </a:solidFill>
              <a:latin typeface="+mj-lt"/>
              <a:ea typeface="Helvetica Neue"/>
              <a:cs typeface="Helvetica Neue"/>
            </a:endParaRPr>
          </a:p>
          <a:p>
            <a:pPr marL="457200" indent="-228600">
              <a:spcBef>
                <a:spcPts val="600"/>
              </a:spcBef>
              <a:buClr>
                <a:srgbClr val="562457"/>
              </a:buClr>
              <a:buSzPct val="100000"/>
              <a:buFont typeface="Helvetica Neue"/>
              <a:buChar char="▪"/>
            </a:pPr>
            <a:r>
              <a:rPr lang="en" sz="2500" dirty="0" smtClean="0">
                <a:solidFill>
                  <a:schemeClr val="bg2"/>
                </a:solidFill>
              </a:rPr>
              <a:t>       Slack con 53 Ladies</a:t>
            </a:r>
            <a:endParaRPr lang="en" sz="2500" dirty="0">
              <a:solidFill>
                <a:schemeClr val="bg2"/>
              </a:solidFill>
            </a:endParaRPr>
          </a:p>
          <a:p>
            <a:pPr marL="457200" indent="-228600">
              <a:spcBef>
                <a:spcPts val="600"/>
              </a:spcBef>
              <a:buClr>
                <a:srgbClr val="562457"/>
              </a:buClr>
              <a:buSzPct val="100000"/>
              <a:buFont typeface="Helvetica Neue"/>
              <a:buChar char="▪"/>
            </a:pPr>
            <a:r>
              <a:rPr lang="en" sz="2500" b="1" dirty="0" smtClean="0">
                <a:solidFill>
                  <a:srgbClr val="88398A"/>
                </a:solidFill>
                <a:latin typeface="+mj-lt"/>
                <a:ea typeface="Helvetica Neue"/>
                <a:cs typeface="Helvetica Neue"/>
              </a:rPr>
              <a:t>Otros: </a:t>
            </a:r>
          </a:p>
          <a:p>
            <a:pPr marL="914400" lvl="2" indent="-228600">
              <a:spcBef>
                <a:spcPts val="600"/>
              </a:spcBef>
              <a:buClr>
                <a:srgbClr val="562457"/>
              </a:buClr>
              <a:buSzPct val="100000"/>
              <a:buFont typeface="Helvetica Neue"/>
              <a:buChar char="▪"/>
            </a:pPr>
            <a:r>
              <a:rPr lang="en" sz="2500" dirty="0" smtClean="0">
                <a:solidFill>
                  <a:schemeClr val="bg2"/>
                </a:solidFill>
              </a:rPr>
              <a:t>Creación </a:t>
            </a:r>
            <a:r>
              <a:rPr lang="en" sz="2500" dirty="0">
                <a:solidFill>
                  <a:schemeClr val="bg2"/>
                </a:solidFill>
              </a:rPr>
              <a:t>de capítulos nuevos en LatAm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062" y="1352550"/>
            <a:ext cx="1371600" cy="512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05150"/>
            <a:ext cx="533400" cy="533400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638550"/>
            <a:ext cx="1371600" cy="391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E:\Laura\Stats\RLadies\Sponsors\EAN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606361"/>
            <a:ext cx="2514600" cy="42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225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ctrTitle" idx="4294967295"/>
          </p:nvPr>
        </p:nvSpPr>
        <p:spPr>
          <a:xfrm>
            <a:off x="457200" y="285750"/>
            <a:ext cx="4098086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25000"/>
              <a:buFont typeface="Helvetica Neue"/>
              <a:buNone/>
            </a:pPr>
            <a:r>
              <a:rPr lang="en" dirty="0">
                <a:solidFill>
                  <a:srgbClr val="88398A"/>
                </a:solidFill>
              </a:rPr>
              <a:t>R-Ladies Buenos Aires</a:t>
            </a:r>
            <a:br>
              <a:rPr lang="en" dirty="0">
                <a:solidFill>
                  <a:srgbClr val="88398A"/>
                </a:solidFill>
              </a:rPr>
            </a:br>
            <a:r>
              <a:rPr lang="en" dirty="0">
                <a:solidFill>
                  <a:schemeClr val="bg2"/>
                </a:solidFill>
                <a:latin typeface="Helvetica Neue" panose="020B0604020202020204" charset="0"/>
              </a:rPr>
              <a:t>Encuesta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8332" t="15926" r="18334" b="39313"/>
          <a:stretch/>
        </p:blipFill>
        <p:spPr>
          <a:xfrm>
            <a:off x="533400" y="1297158"/>
            <a:ext cx="8050296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8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4"/>
          <p:cNvSpPr txBox="1">
            <a:spLocks noGrp="1"/>
          </p:cNvSpPr>
          <p:nvPr>
            <p:ph type="title"/>
          </p:nvPr>
        </p:nvSpPr>
        <p:spPr>
          <a:xfrm>
            <a:off x="381000" y="209550"/>
            <a:ext cx="7232775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buSzPct val="25000"/>
            </a:pPr>
            <a:r>
              <a:rPr lang="en" dirty="0">
                <a:solidFill>
                  <a:schemeClr val="bg2"/>
                </a:solidFill>
              </a:rPr>
              <a:t>Más Por Qué </a:t>
            </a:r>
            <a:r>
              <a:rPr lang="en" dirty="0">
                <a:solidFill>
                  <a:srgbClr val="88398A"/>
                </a:solidFill>
              </a:rPr>
              <a:t>y Para Qué en…</a:t>
            </a:r>
            <a:endParaRPr lang="en" dirty="0">
              <a:solidFill>
                <a:schemeClr val="bg2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09650"/>
            <a:ext cx="493395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38350"/>
            <a:ext cx="503872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554502" y="4476750"/>
            <a:ext cx="7924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http://nexciencia.exactas.uba.ar/r-ladies-lenguaje-r-genero-computacion-programacion-tecnologia-mujeres-laura-acion-daniela-vazquez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29166" t="20743" r="33334" b="21852"/>
          <a:stretch/>
        </p:blipFill>
        <p:spPr>
          <a:xfrm>
            <a:off x="5348442" y="1009650"/>
            <a:ext cx="3429000" cy="29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77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ctrTitle"/>
          </p:nvPr>
        </p:nvSpPr>
        <p:spPr>
          <a:xfrm>
            <a:off x="902550" y="1259550"/>
            <a:ext cx="4638300" cy="11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ct val="25000"/>
              <a:buFont typeface="Helvetica Neue"/>
              <a:buNone/>
            </a:pPr>
            <a:r>
              <a:rPr lang="en" dirty="0"/>
              <a:t>¿Qué es R?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subTitle" idx="1"/>
          </p:nvPr>
        </p:nvSpPr>
        <p:spPr>
          <a:xfrm>
            <a:off x="902550" y="1863150"/>
            <a:ext cx="7632000" cy="78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" sz="2400" dirty="0">
                <a:solidFill>
                  <a:schemeClr val="bg2"/>
                </a:solidFill>
              </a:rPr>
              <a:t>Lenguaje de programación de código abierto con énfasis en estadística y gráficos.</a:t>
            </a:r>
          </a:p>
        </p:txBody>
      </p:sp>
    </p:spTree>
    <p:extLst>
      <p:ext uri="{BB962C8B-B14F-4D97-AF65-F5344CB8AC3E}">
        <p14:creationId xmlns:p14="http://schemas.microsoft.com/office/powerpoint/2010/main" val="353199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ctrTitle" idx="4294967295"/>
          </p:nvPr>
        </p:nvSpPr>
        <p:spPr>
          <a:xfrm>
            <a:off x="457200" y="361950"/>
            <a:ext cx="4098086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buSzPct val="25000"/>
            </a:pPr>
            <a:r>
              <a:rPr lang="en" sz="2800" dirty="0">
                <a:solidFill>
                  <a:schemeClr val="bg2">
                    <a:lumMod val="75000"/>
                  </a:schemeClr>
                </a:solidFill>
              </a:rPr>
              <a:t>No Estamos </a:t>
            </a:r>
            <a:r>
              <a:rPr lang="en" sz="2800" dirty="0">
                <a:solidFill>
                  <a:srgbClr val="88398A"/>
                </a:solidFill>
              </a:rPr>
              <a:t>Sólas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23950"/>
            <a:ext cx="3328987" cy="950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 descr="Image result for linux chix argentin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85" y="2352769"/>
            <a:ext cx="1420077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968904"/>
            <a:ext cx="1707015" cy="170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8" descr="Image result for chicas poderosas argentin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143"/>
          <p:cNvSpPr txBox="1">
            <a:spLocks/>
          </p:cNvSpPr>
          <p:nvPr/>
        </p:nvSpPr>
        <p:spPr>
          <a:xfrm>
            <a:off x="4436314" y="4426300"/>
            <a:ext cx="4098086" cy="736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>
              <a:buSzPct val="25000"/>
            </a:pPr>
            <a:r>
              <a:rPr lang="en" sz="2800" dirty="0">
                <a:solidFill>
                  <a:schemeClr val="bg2">
                    <a:lumMod val="75000"/>
                  </a:schemeClr>
                </a:solidFill>
              </a:rPr>
              <a:t>y muchas </a:t>
            </a:r>
            <a:r>
              <a:rPr lang="en" sz="2800" dirty="0">
                <a:solidFill>
                  <a:srgbClr val="88398A"/>
                </a:solidFill>
              </a:rPr>
              <a:t>otras más…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5357" y="2710656"/>
            <a:ext cx="1681163" cy="16811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/>
          <a:srcRect l="33333" t="14445" r="32500" b="30612"/>
          <a:stretch/>
        </p:blipFill>
        <p:spPr>
          <a:xfrm>
            <a:off x="3124200" y="2675919"/>
            <a:ext cx="1896933" cy="17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82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ctrTitle" idx="4294967295"/>
          </p:nvPr>
        </p:nvSpPr>
        <p:spPr>
          <a:xfrm>
            <a:off x="457200" y="285750"/>
            <a:ext cx="62484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25000"/>
              <a:buFont typeface="Helvetica Neue"/>
              <a:buNone/>
            </a:pPr>
            <a:r>
              <a:rPr lang="en" sz="2800" dirty="0" smtClean="0">
                <a:solidFill>
                  <a:schemeClr val="bg2"/>
                </a:solidFill>
              </a:rPr>
              <a:t>Auspician </a:t>
            </a:r>
            <a:r>
              <a:rPr lang="en" sz="2800" dirty="0" smtClean="0">
                <a:solidFill>
                  <a:srgbClr val="88398A"/>
                </a:solidFill>
              </a:rPr>
              <a:t>R-Ladies </a:t>
            </a:r>
            <a:r>
              <a:rPr lang="en" sz="2800" dirty="0">
                <a:solidFill>
                  <a:srgbClr val="88398A"/>
                </a:solidFill>
              </a:rPr>
              <a:t>Buenos Aires</a:t>
            </a:r>
            <a:endParaRPr lang="en" sz="2800" b="1" i="0" u="none" strike="noStrike" cap="none" dirty="0">
              <a:solidFill>
                <a:srgbClr val="88398A"/>
              </a:solidFill>
              <a:sym typeface="Helvetica Neue"/>
            </a:endParaRPr>
          </a:p>
        </p:txBody>
      </p:sp>
      <p:sp>
        <p:nvSpPr>
          <p:cNvPr id="16" name="Shape 255"/>
          <p:cNvSpPr txBox="1">
            <a:spLocks/>
          </p:cNvSpPr>
          <p:nvPr/>
        </p:nvSpPr>
        <p:spPr>
          <a:xfrm>
            <a:off x="1295400" y="4152750"/>
            <a:ext cx="59436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" sz="3200" b="1" dirty="0">
                <a:solidFill>
                  <a:schemeClr val="bg2">
                    <a:lumMod val="75000"/>
                  </a:schemeClr>
                </a:solidFill>
              </a:rPr>
              <a:t>¡¡Muchas Gracias!!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23950"/>
            <a:ext cx="2480284" cy="113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 descr="E:\Laura\Stats\RLadies\RStudi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3282995"/>
            <a:ext cx="2378684" cy="83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E:\Laura\Stats\RLadies\Rconsortiu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660" y="3269335"/>
            <a:ext cx="3695479" cy="82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E:\Laura\Stats\RLadies\Sponsors\EAN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419350"/>
            <a:ext cx="4191000" cy="70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453" y="1123950"/>
            <a:ext cx="2407894" cy="1186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72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42750"/>
            <a:ext cx="4641975" cy="857400"/>
          </a:xfrm>
        </p:spPr>
        <p:txBody>
          <a:bodyPr/>
          <a:lstStyle/>
          <a:p>
            <a:r>
              <a:rPr lang="es-AR" dirty="0">
                <a:solidFill>
                  <a:srgbClr val="88398A"/>
                </a:solidFill>
                <a:latin typeface="Helvetica Neue" panose="020B0604020202020204" charset="0"/>
                <a:sym typeface="Montserrat"/>
              </a:rPr>
              <a:t>R-Ladies </a:t>
            </a:r>
            <a:r>
              <a:rPr lang="es-AR" dirty="0">
                <a:solidFill>
                  <a:schemeClr val="bg2"/>
                </a:solidFill>
                <a:latin typeface="Helvetica Neue" panose="020B0604020202020204" charset="0"/>
                <a:sym typeface="Montserrat"/>
              </a:rPr>
              <a:t>Argentina</a:t>
            </a:r>
            <a:endParaRPr lang="en-US" dirty="0">
              <a:solidFill>
                <a:schemeClr val="bg2"/>
              </a:solidFill>
              <a:latin typeface="Helvetica Neue" panose="020B0604020202020204" charset="0"/>
              <a:sym typeface="Montserra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05351"/>
            <a:ext cx="3407099" cy="3218999"/>
          </a:xfrm>
        </p:spPr>
        <p:txBody>
          <a:bodyPr/>
          <a:lstStyle/>
          <a:p>
            <a:pPr indent="0">
              <a:buNone/>
            </a:pPr>
            <a:r>
              <a:rPr lang="es-AR" sz="2400" b="1" dirty="0">
                <a:solidFill>
                  <a:srgbClr val="88398A"/>
                </a:solidFill>
                <a:latin typeface="Helvetica Neue" panose="020B0604020202020204" charset="0"/>
              </a:rPr>
              <a:t>Buenos Aires</a:t>
            </a:r>
            <a:endParaRPr lang="en-US" sz="2400" b="1" dirty="0">
              <a:solidFill>
                <a:srgbClr val="88398A"/>
              </a:solidFill>
              <a:latin typeface="Helvetica Neue" panose="020B0604020202020204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idx="2"/>
          </p:nvPr>
        </p:nvSpPr>
        <p:spPr>
          <a:xfrm>
            <a:off x="4806825" y="1105351"/>
            <a:ext cx="3407098" cy="3218999"/>
          </a:xfrm>
        </p:spPr>
        <p:txBody>
          <a:bodyPr/>
          <a:lstStyle/>
          <a:p>
            <a:pPr indent="0">
              <a:buNone/>
            </a:pPr>
            <a:r>
              <a:rPr lang="es-AR" sz="2400" b="1" dirty="0">
                <a:solidFill>
                  <a:srgbClr val="88398A"/>
                </a:solidFill>
                <a:latin typeface="Helvetica Neue" panose="020B0604020202020204" charset="0"/>
              </a:rPr>
              <a:t>Santa Rosa</a:t>
            </a:r>
            <a:endParaRPr lang="en-US" sz="2400" b="1" dirty="0">
              <a:solidFill>
                <a:srgbClr val="88398A"/>
              </a:solidFill>
              <a:latin typeface="Helvetica Neue" panose="020B0604020202020204" charset="0"/>
            </a:endParaRPr>
          </a:p>
        </p:txBody>
      </p:sp>
      <p:sp>
        <p:nvSpPr>
          <p:cNvPr id="4" name="Shape 162"/>
          <p:cNvSpPr txBox="1"/>
          <p:nvPr/>
        </p:nvSpPr>
        <p:spPr>
          <a:xfrm>
            <a:off x="1004025" y="2202064"/>
            <a:ext cx="3483900" cy="40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@RLadiesBA</a:t>
            </a:r>
          </a:p>
        </p:txBody>
      </p:sp>
      <p:sp>
        <p:nvSpPr>
          <p:cNvPr id="6" name="Shape 166"/>
          <p:cNvSpPr txBox="1"/>
          <p:nvPr/>
        </p:nvSpPr>
        <p:spPr>
          <a:xfrm>
            <a:off x="1011900" y="1714951"/>
            <a:ext cx="3483900" cy="40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RLadies-Buenos-Aires</a:t>
            </a:r>
          </a:p>
        </p:txBody>
      </p:sp>
      <p:pic>
        <p:nvPicPr>
          <p:cNvPr id="7" name="Shape 167" descr="1477314046_meetup-logo.png"/>
          <p:cNvPicPr preferRelativeResize="0"/>
          <p:nvPr/>
        </p:nvPicPr>
        <p:blipFill rotWithShape="1">
          <a:blip r:embed="rId3">
            <a:alphaModFix amt="76000"/>
          </a:blip>
          <a:srcRect l="2731" r="2741"/>
          <a:stretch/>
        </p:blipFill>
        <p:spPr>
          <a:xfrm>
            <a:off x="609600" y="1743451"/>
            <a:ext cx="354624" cy="3546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168"/>
          <p:cNvSpPr txBox="1"/>
          <p:nvPr/>
        </p:nvSpPr>
        <p:spPr>
          <a:xfrm>
            <a:off x="990600" y="3309879"/>
            <a:ext cx="3861288" cy="40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rtl="0">
              <a:spcBef>
                <a:spcPts val="0"/>
              </a:spcBef>
              <a:buNone/>
            </a:pPr>
            <a:r>
              <a:rPr lang="en-US" sz="2400" b="1" dirty="0" err="1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buenosaires</a:t>
            </a:r>
            <a:r>
              <a:rPr lang="en" sz="2400" b="1" dirty="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@rladies.org</a:t>
            </a:r>
          </a:p>
        </p:txBody>
      </p:sp>
      <p:pic>
        <p:nvPicPr>
          <p:cNvPr id="10" name="Shape 169" descr="1477324098_seo-social-web-network-internet_95.png"/>
          <p:cNvPicPr preferRelativeResize="0"/>
          <p:nvPr/>
        </p:nvPicPr>
        <p:blipFill rotWithShape="1">
          <a:blip r:embed="rId4">
            <a:alphaModFix amt="35000"/>
          </a:blip>
          <a:srcRect l="5468" r="5468"/>
          <a:stretch/>
        </p:blipFill>
        <p:spPr>
          <a:xfrm>
            <a:off x="609600" y="3338379"/>
            <a:ext cx="354624" cy="35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163" descr="1477281116_twitter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" y="2219851"/>
            <a:ext cx="409500" cy="40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66"/>
          <p:cNvSpPr txBox="1"/>
          <p:nvPr/>
        </p:nvSpPr>
        <p:spPr>
          <a:xfrm>
            <a:off x="5242758" y="1693779"/>
            <a:ext cx="3483900" cy="40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rtl="0">
              <a:spcBef>
                <a:spcPts val="0"/>
              </a:spcBef>
              <a:buNone/>
            </a:pPr>
            <a:r>
              <a:rPr lang="en" sz="2400" b="1" dirty="0" smtClean="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RLadies-</a:t>
            </a:r>
            <a:r>
              <a:rPr lang="en-US" sz="2400" b="1" dirty="0" smtClean="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Santa-Rosa</a:t>
            </a:r>
            <a:endParaRPr lang="en" sz="2400" b="1" dirty="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5" name="Shape 167" descr="1477314046_meetup-logo.png"/>
          <p:cNvPicPr preferRelativeResize="0"/>
          <p:nvPr/>
        </p:nvPicPr>
        <p:blipFill rotWithShape="1">
          <a:blip r:embed="rId3">
            <a:alphaModFix amt="76000"/>
          </a:blip>
          <a:srcRect l="2731" r="2741"/>
          <a:stretch/>
        </p:blipFill>
        <p:spPr>
          <a:xfrm>
            <a:off x="4888134" y="1714951"/>
            <a:ext cx="354624" cy="35462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168"/>
          <p:cNvSpPr txBox="1"/>
          <p:nvPr/>
        </p:nvSpPr>
        <p:spPr>
          <a:xfrm>
            <a:off x="5279100" y="3337317"/>
            <a:ext cx="3483900" cy="40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rtl="0">
              <a:spcBef>
                <a:spcPts val="0"/>
              </a:spcBef>
              <a:buNone/>
            </a:pPr>
            <a:r>
              <a:rPr lang="en-US" sz="2400" b="1" dirty="0" err="1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santarosa</a:t>
            </a:r>
            <a:r>
              <a:rPr lang="en" sz="2400" b="1" dirty="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@rladies.org</a:t>
            </a:r>
          </a:p>
        </p:txBody>
      </p:sp>
      <p:sp>
        <p:nvSpPr>
          <p:cNvPr id="17" name="Shape 162"/>
          <p:cNvSpPr txBox="1"/>
          <p:nvPr/>
        </p:nvSpPr>
        <p:spPr>
          <a:xfrm>
            <a:off x="5242758" y="2219851"/>
            <a:ext cx="3483900" cy="40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@RLadies</a:t>
            </a:r>
            <a:r>
              <a:rPr lang="en-US" sz="2400" b="1" dirty="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SR</a:t>
            </a:r>
            <a:endParaRPr lang="en" sz="2400" b="1" dirty="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8" name="Shape 163" descr="1477281116_twitter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43112" y="2219849"/>
            <a:ext cx="409500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69" descr="1477324098_seo-social-web-network-internet_95.png"/>
          <p:cNvPicPr preferRelativeResize="0"/>
          <p:nvPr/>
        </p:nvPicPr>
        <p:blipFill rotWithShape="1">
          <a:blip r:embed="rId4">
            <a:alphaModFix amt="35000"/>
          </a:blip>
          <a:srcRect l="5468" r="5468"/>
          <a:stretch/>
        </p:blipFill>
        <p:spPr>
          <a:xfrm>
            <a:off x="4888134" y="3364755"/>
            <a:ext cx="354624" cy="35462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19"/>
          <p:cNvSpPr/>
          <p:nvPr/>
        </p:nvSpPr>
        <p:spPr>
          <a:xfrm>
            <a:off x="1060822" y="2746774"/>
            <a:ext cx="18277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b="1" dirty="0" smtClean="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RLadiesBA</a:t>
            </a:r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48" y="2849578"/>
            <a:ext cx="328927" cy="323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5279100" y="2746774"/>
            <a:ext cx="30588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2400" b="1" dirty="0" smtClean="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RLadies SantaRosa</a:t>
            </a:r>
            <a:endParaRPr lang="en-US" sz="2400" dirty="0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134" y="2815906"/>
            <a:ext cx="328927" cy="323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333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ctrTitle"/>
          </p:nvPr>
        </p:nvSpPr>
        <p:spPr>
          <a:xfrm>
            <a:off x="902550" y="1259550"/>
            <a:ext cx="7327050" cy="11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ct val="25000"/>
              <a:buFont typeface="Helvetica Neue"/>
              <a:buNone/>
            </a:pPr>
            <a:r>
              <a:rPr lang="en" dirty="0"/>
              <a:t>¿Qué Podemos Hacer con R?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subTitle" idx="1"/>
          </p:nvPr>
        </p:nvSpPr>
        <p:spPr>
          <a:xfrm>
            <a:off x="902550" y="1863150"/>
            <a:ext cx="7632000" cy="78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" sz="2400" dirty="0">
                <a:solidFill>
                  <a:schemeClr val="bg2"/>
                </a:solidFill>
              </a:rPr>
              <a:t>La imaginación es el único límite.</a:t>
            </a:r>
          </a:p>
        </p:txBody>
      </p:sp>
      <p:pic>
        <p:nvPicPr>
          <p:cNvPr id="4" name="imaginacion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00400" y="2724150"/>
            <a:ext cx="2582462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4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692025" y="285750"/>
            <a:ext cx="51372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25000"/>
              <a:buFont typeface="Helvetica Neue"/>
              <a:buNone/>
            </a:pPr>
            <a:r>
              <a:rPr lang="en" dirty="0">
                <a:solidFill>
                  <a:schemeClr val="bg2"/>
                </a:solidFill>
              </a:rPr>
              <a:t>Algunas de las cosas que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25000"/>
              <a:buFont typeface="Helvetica Neue"/>
              <a:buNone/>
            </a:pPr>
            <a:r>
              <a:rPr lang="en" dirty="0">
                <a:solidFill>
                  <a:srgbClr val="88398A"/>
                </a:solidFill>
              </a:rPr>
              <a:t>se pueden hacer con R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92024" y="1200150"/>
            <a:ext cx="7994775" cy="34584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28600" algn="l" rtl="0">
              <a:spcBef>
                <a:spcPts val="600"/>
              </a:spcBef>
              <a:spcAft>
                <a:spcPts val="600"/>
              </a:spcAft>
              <a:buClr>
                <a:srgbClr val="562457"/>
              </a:buClr>
              <a:buSzPct val="100000"/>
              <a:buFont typeface="Helvetica Neue"/>
              <a:buChar char="▪"/>
            </a:pPr>
            <a:r>
              <a:rPr lang="en" sz="2500" dirty="0" smtClean="0">
                <a:solidFill>
                  <a:schemeClr val="bg2"/>
                </a:solidFill>
              </a:rPr>
              <a:t>Análisis de datos (matemática </a:t>
            </a:r>
            <a:r>
              <a:rPr lang="en" sz="2500" dirty="0">
                <a:solidFill>
                  <a:schemeClr val="bg2"/>
                </a:solidFill>
              </a:rPr>
              <a:t>y estadística básicas, distribución de probabilidades, big data, machine learning, procesamiento de señales, simulaciones, modelado y testeo estadístico)</a:t>
            </a:r>
          </a:p>
          <a:p>
            <a:pPr marL="457200" marR="0" lvl="0" indent="-228600" algn="l" rtl="0">
              <a:spcBef>
                <a:spcPts val="600"/>
              </a:spcBef>
              <a:spcAft>
                <a:spcPts val="600"/>
              </a:spcAft>
              <a:buClr>
                <a:srgbClr val="562457"/>
              </a:buClr>
              <a:buSzPct val="100000"/>
              <a:buFont typeface="Helvetica Neue"/>
              <a:buChar char="▪"/>
            </a:pPr>
            <a:r>
              <a:rPr lang="en" sz="2500" dirty="0">
                <a:solidFill>
                  <a:schemeClr val="bg2"/>
                </a:solidFill>
              </a:rPr>
              <a:t>Gráficos y visualizaciones (estáticos, dinámicos, interactivos)</a:t>
            </a:r>
          </a:p>
          <a:p>
            <a:pPr marL="457200" marR="0" lvl="0" indent="-228600" algn="l" rtl="0">
              <a:spcBef>
                <a:spcPts val="600"/>
              </a:spcBef>
              <a:spcAft>
                <a:spcPts val="600"/>
              </a:spcAft>
              <a:buClr>
                <a:srgbClr val="562457"/>
              </a:buClr>
              <a:buSzPct val="100000"/>
              <a:buFont typeface="Helvetica Neue"/>
              <a:buChar char="▪"/>
            </a:pPr>
            <a:r>
              <a:rPr lang="en" sz="2500" dirty="0">
                <a:solidFill>
                  <a:schemeClr val="bg2"/>
                </a:solidFill>
              </a:rPr>
              <a:t>Generación automática de reportes</a:t>
            </a:r>
          </a:p>
          <a:p>
            <a:pPr marL="457200" marR="0" lvl="0" indent="-228600" algn="l" rtl="0">
              <a:spcBef>
                <a:spcPts val="600"/>
              </a:spcBef>
              <a:spcAft>
                <a:spcPts val="600"/>
              </a:spcAft>
              <a:buClr>
                <a:srgbClr val="562457"/>
              </a:buClr>
              <a:buSzPct val="100000"/>
              <a:buFont typeface="Helvetica Neue"/>
              <a:buChar char="▪"/>
            </a:pPr>
            <a:r>
              <a:rPr lang="en" sz="2500" dirty="0">
                <a:solidFill>
                  <a:schemeClr val="bg2"/>
                </a:solidFill>
              </a:rPr>
              <a:t>Otras aplicaciones y extensiones</a:t>
            </a:r>
          </a:p>
        </p:txBody>
      </p:sp>
    </p:spTree>
    <p:extLst>
      <p:ext uri="{BB962C8B-B14F-4D97-AF65-F5344CB8AC3E}">
        <p14:creationId xmlns:p14="http://schemas.microsoft.com/office/powerpoint/2010/main" val="365238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51372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25000"/>
              <a:buFont typeface="Helvetica Neue"/>
              <a:buNone/>
            </a:pPr>
            <a:r>
              <a:rPr lang="en" dirty="0">
                <a:solidFill>
                  <a:schemeClr val="bg2"/>
                </a:solidFill>
              </a:rPr>
              <a:t>Algunas cosas que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25000"/>
              <a:buFont typeface="Helvetica Neue"/>
              <a:buNone/>
            </a:pPr>
            <a:r>
              <a:rPr lang="en" dirty="0">
                <a:solidFill>
                  <a:srgbClr val="88398A"/>
                </a:solidFill>
              </a:rPr>
              <a:t>se hacen con R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33416"/>
            <a:ext cx="5638800" cy="2533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mandelbrot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67400" y="1276350"/>
            <a:ext cx="2895600" cy="28956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0444" y="4824740"/>
            <a:ext cx="841395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2"/>
                </a:solidFill>
              </a:rPr>
              <a:t>https://en.wikipedia.org/wiki/R_%28programming_language%29#/media/File:Mandelbrot_Creation_Animation.gif</a:t>
            </a:r>
          </a:p>
        </p:txBody>
      </p:sp>
    </p:spTree>
    <p:extLst>
      <p:ext uri="{BB962C8B-B14F-4D97-AF65-F5344CB8AC3E}">
        <p14:creationId xmlns:p14="http://schemas.microsoft.com/office/powerpoint/2010/main" val="3042104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971550"/>
            <a:ext cx="3181350" cy="69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692025" y="209550"/>
            <a:ext cx="51372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25000"/>
              <a:buFont typeface="Helvetica Neue"/>
              <a:buNone/>
            </a:pPr>
            <a:r>
              <a:rPr lang="en" dirty="0">
                <a:solidFill>
                  <a:schemeClr val="bg2"/>
                </a:solidFill>
              </a:rPr>
              <a:t>Algunas cosas que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25000"/>
              <a:buFont typeface="Helvetica Neue"/>
              <a:buNone/>
            </a:pPr>
            <a:r>
              <a:rPr lang="en" dirty="0">
                <a:solidFill>
                  <a:srgbClr val="88398A"/>
                </a:solidFill>
              </a:rPr>
              <a:t>se hacen con R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1626306"/>
            <a:ext cx="5838825" cy="346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0" y="1136212"/>
            <a:ext cx="1962150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298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692025" y="209550"/>
            <a:ext cx="51372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25000"/>
              <a:buFont typeface="Helvetica Neue"/>
              <a:buNone/>
            </a:pPr>
            <a:r>
              <a:rPr lang="en" dirty="0">
                <a:solidFill>
                  <a:schemeClr val="bg2"/>
                </a:solidFill>
              </a:rPr>
              <a:t>Algunas cosas que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25000"/>
              <a:buFont typeface="Helvetica Neue"/>
              <a:buNone/>
            </a:pPr>
            <a:r>
              <a:rPr lang="en" dirty="0">
                <a:solidFill>
                  <a:srgbClr val="88398A"/>
                </a:solidFill>
              </a:rPr>
              <a:t>se hacen con R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29" y="1200150"/>
            <a:ext cx="8032971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38200" y="4629150"/>
            <a:ext cx="37338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2"/>
                </a:solidFill>
              </a:rPr>
              <a:t>https://shiny.rstudio.com/gallery/</a:t>
            </a:r>
          </a:p>
        </p:txBody>
      </p:sp>
    </p:spTree>
    <p:extLst>
      <p:ext uri="{BB962C8B-B14F-4D97-AF65-F5344CB8AC3E}">
        <p14:creationId xmlns:p14="http://schemas.microsoft.com/office/powerpoint/2010/main" val="291346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3" y="1885950"/>
            <a:ext cx="6095204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692025" y="209550"/>
            <a:ext cx="51372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25000"/>
              <a:buFont typeface="Helvetica Neue"/>
              <a:buNone/>
            </a:pPr>
            <a:r>
              <a:rPr lang="en" dirty="0">
                <a:solidFill>
                  <a:schemeClr val="bg2"/>
                </a:solidFill>
              </a:rPr>
              <a:t>Algunas cosas que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25000"/>
              <a:buFont typeface="Helvetica Neue"/>
              <a:buNone/>
            </a:pPr>
            <a:r>
              <a:rPr lang="en" dirty="0">
                <a:solidFill>
                  <a:srgbClr val="88398A"/>
                </a:solidFill>
              </a:rPr>
              <a:t>se hacen con 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0" y="4629150"/>
            <a:ext cx="746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2"/>
                </a:solidFill>
              </a:rPr>
              <a:t>https://datosabiertosylibres.wordpress.com/2017/05/24/visualizando-con-r-shiny-los-datos-abiertos-y-libres-de-cinemometros-en-argentina/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047750"/>
            <a:ext cx="4419599" cy="88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00" y="1962150"/>
            <a:ext cx="4381500" cy="565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014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ctrTitle"/>
          </p:nvPr>
        </p:nvSpPr>
        <p:spPr>
          <a:xfrm>
            <a:off x="902550" y="1335750"/>
            <a:ext cx="4638300" cy="11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buSzPct val="25000"/>
            </a:pPr>
            <a:r>
              <a:rPr lang="en" dirty="0"/>
              <a:t>¿Qué es R-Ladies?</a:t>
            </a:r>
          </a:p>
        </p:txBody>
      </p:sp>
      <p:sp>
        <p:nvSpPr>
          <p:cNvPr id="191" name="Shape 191"/>
          <p:cNvSpPr txBox="1">
            <a:spLocks noGrp="1"/>
          </p:cNvSpPr>
          <p:nvPr>
            <p:ph type="subTitle" idx="1"/>
          </p:nvPr>
        </p:nvSpPr>
        <p:spPr>
          <a:xfrm>
            <a:off x="914400" y="2015550"/>
            <a:ext cx="7632000" cy="78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" sz="2400" dirty="0">
                <a:solidFill>
                  <a:schemeClr val="bg2"/>
                </a:solidFill>
              </a:rPr>
              <a:t>Nuestra motivación y un poco de historia</a:t>
            </a:r>
          </a:p>
        </p:txBody>
      </p:sp>
    </p:spTree>
    <p:extLst>
      <p:ext uri="{BB962C8B-B14F-4D97-AF65-F5344CB8AC3E}">
        <p14:creationId xmlns:p14="http://schemas.microsoft.com/office/powerpoint/2010/main" val="270761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3020</TotalTime>
  <Words>519</Words>
  <Application>Microsoft Office PowerPoint</Application>
  <PresentationFormat>On-screen Show (16:9)</PresentationFormat>
  <Paragraphs>97</Paragraphs>
  <Slides>22</Slides>
  <Notes>22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Helvetica Neue</vt:lpstr>
      <vt:lpstr>Karla</vt:lpstr>
      <vt:lpstr>Titillium Web</vt:lpstr>
      <vt:lpstr>Montserrat</vt:lpstr>
      <vt:lpstr>Courier</vt:lpstr>
      <vt:lpstr>R-Ladies Template</vt:lpstr>
      <vt:lpstr>      Ladies Por Qué y Para Qué</vt:lpstr>
      <vt:lpstr>¿Qué es R?</vt:lpstr>
      <vt:lpstr>¿Qué Podemos Hacer con R?</vt:lpstr>
      <vt:lpstr>Algunas de las cosas que se pueden hacer con R</vt:lpstr>
      <vt:lpstr>Algunas cosas que se hacen con R</vt:lpstr>
      <vt:lpstr>Algunas cosas que se hacen con R</vt:lpstr>
      <vt:lpstr>Algunas cosas que se hacen con R</vt:lpstr>
      <vt:lpstr>Algunas cosas que se hacen con R</vt:lpstr>
      <vt:lpstr>¿Qué es R-Ladies?</vt:lpstr>
      <vt:lpstr>PowerPoint Presentation</vt:lpstr>
      <vt:lpstr>PowerPoint Presentation</vt:lpstr>
      <vt:lpstr>Para Qué: Misión de R-Ladies</vt:lpstr>
      <vt:lpstr>PowerPoint Presentation</vt:lpstr>
      <vt:lpstr>R-Ladies Global</vt:lpstr>
      <vt:lpstr>R-Ladies Global</vt:lpstr>
      <vt:lpstr>Equipo de Organizadoras de  R-Ladies Buenos Aires</vt:lpstr>
      <vt:lpstr>R-Ladies Buenos Aires: Cómo</vt:lpstr>
      <vt:lpstr>R-Ladies Buenos Aires Encuesta</vt:lpstr>
      <vt:lpstr>Más Por Qué y Para Qué en…</vt:lpstr>
      <vt:lpstr>No Estamos Sólas</vt:lpstr>
      <vt:lpstr>Auspician R-Ladies Buenos Aires</vt:lpstr>
      <vt:lpstr>R-Ladies Argentina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Aceptando la Incertidumbre</dc:title>
  <dc:creator>lacion</dc:creator>
  <cp:lastModifiedBy>Windows User</cp:lastModifiedBy>
  <cp:revision>57</cp:revision>
  <dcterms:modified xsi:type="dcterms:W3CDTF">2017-06-12T16:18:55Z</dcterms:modified>
</cp:coreProperties>
</file>